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3" r:id="rId6"/>
    <p:sldId id="260" r:id="rId7"/>
    <p:sldId id="261" r:id="rId8"/>
    <p:sldId id="262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21.01.2021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azakon.com/documents/date_4y/pg_iiclxd.htm" TargetMode="External"/><Relationship Id="rId7" Type="http://schemas.openxmlformats.org/officeDocument/2006/relationships/hyperlink" Target="http://www.csm.kiev.ua/" TargetMode="External"/><Relationship Id="rId2" Type="http://schemas.openxmlformats.org/officeDocument/2006/relationships/hyperlink" Target="http://pidruchniki.com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tppua.org/" TargetMode="External"/><Relationship Id="rId5" Type="http://schemas.openxmlformats.org/officeDocument/2006/relationships/hyperlink" Target="http://grtb.com.ua/" TargetMode="External"/><Relationship Id="rId4" Type="http://schemas.openxmlformats.org/officeDocument/2006/relationships/hyperlink" Target="http://www.vs.com.ua/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548680"/>
            <a:ext cx="9144000" cy="1656184"/>
          </a:xfrm>
        </p:spPr>
        <p:txBody>
          <a:bodyPr>
            <a:normAutofit fontScale="90000"/>
          </a:bodyPr>
          <a:lstStyle/>
          <a:p>
            <a:r>
              <a:rPr lang="uk-UA" sz="4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“ Експертиза якості надання послуг готельного і ресторанного господарства”</a:t>
            </a:r>
            <a:endParaRPr lang="ru-RU" sz="4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Експертиза та оцінка майна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3651" y="3861048"/>
            <a:ext cx="8096250" cy="26670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539552" y="2967335"/>
            <a:ext cx="79208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Спеціальність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241 </a:t>
            </a:r>
            <a:r>
              <a:rPr lang="en-US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Готельно-ресторанна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справа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галузі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знань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24 Сфера </a:t>
            </a:r>
            <a:r>
              <a:rPr lang="ru-RU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обслуговування</a:t>
            </a:r>
            <a:endParaRPr lang="ru-RU" sz="1600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764704"/>
          </a:xfrm>
        </p:spPr>
        <p:txBody>
          <a:bodyPr/>
          <a:lstStyle/>
          <a:p>
            <a:r>
              <a:rPr lang="uk-UA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Мета дисципліни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53852" y="764704"/>
            <a:ext cx="8856984" cy="5760640"/>
          </a:xfrm>
        </p:spPr>
        <p:txBody>
          <a:bodyPr>
            <a:normAutofit fontScale="25000" lnSpcReduction="20000"/>
          </a:bodyPr>
          <a:lstStyle/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uk-UA" sz="6400" b="1" spc="-1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Метою</a:t>
            </a:r>
            <a:r>
              <a:rPr lang="uk-UA" sz="6400" spc="-1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6400" spc="-1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вивчення навчальної дисципліни </a:t>
            </a:r>
            <a:r>
              <a:rPr lang="ru-RU" sz="6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“</a:t>
            </a:r>
            <a:r>
              <a:rPr lang="uk-UA" sz="6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Експертиза якості надання послуг в готельному і ресторанному господарстві</a:t>
            </a:r>
            <a:r>
              <a:rPr lang="ru-RU" sz="6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” </a:t>
            </a:r>
            <a:r>
              <a:rPr lang="uk-UA" sz="6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є розширення та поглиблення знань сучасного стану та перспектив розвитку готельного господарства, отримання знань про технологічні особливості надання готельних послуг, структуру і склад служб готелів в залежності від їх функціонального призначення, ознайомлення студентів з технологічними принципами обслуговування в готелях, з розвитком новітніх технологій у готельній індустрії.</a:t>
            </a:r>
            <a:endParaRPr lang="ru-RU" sz="6400" dirty="0">
              <a:solidFill>
                <a:srgbClr val="002060"/>
              </a:solidFill>
            </a:endParaRPr>
          </a:p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uk-UA" sz="6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Завдання дисципліни:</a:t>
            </a:r>
            <a:endParaRPr lang="ru-RU" sz="6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28600" indent="228600">
              <a:lnSpc>
                <a:spcPct val="150000"/>
              </a:lnSpc>
              <a:spcAft>
                <a:spcPts val="0"/>
              </a:spcAft>
            </a:pPr>
            <a:r>
              <a:rPr lang="uk-UA" sz="64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теоретичні:</a:t>
            </a:r>
            <a:endParaRPr lang="ru-RU" sz="6400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uk-UA" sz="6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 вивчення фундаментальних положень щодо основних принципів, законів, процесів, документів, що використовуються при експертизі якості надання послуг в готельному і ресторанному господарстві.</a:t>
            </a:r>
            <a:endParaRPr lang="ru-RU" sz="6400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26695" indent="230505" algn="just">
              <a:lnSpc>
                <a:spcPct val="150000"/>
              </a:lnSpc>
              <a:spcAft>
                <a:spcPts val="0"/>
              </a:spcAft>
            </a:pPr>
            <a:r>
              <a:rPr lang="uk-UA" sz="64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практичні:</a:t>
            </a:r>
            <a:endParaRPr lang="ru-RU" sz="6400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uk-UA" sz="6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 формулювати вимоги до якості надання послуг в готельному і ресторанному господарстві;</a:t>
            </a:r>
            <a:endParaRPr lang="ru-RU" sz="6400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uk-UA" sz="6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 складати план експертизи якості надання послуг в готельному і ресторанному господарстві на основі новітніх методів досліджень;</a:t>
            </a:r>
            <a:endParaRPr lang="ru-RU" sz="6400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uk-UA" sz="6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 розраховувати комплексний показник якості та експертизи якості надання послуг в готельному і ресторанному господарстві.</a:t>
            </a:r>
            <a:endParaRPr lang="ru-RU" sz="6400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uk-UA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uk-UA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Компетенції: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 fontScale="92500" lnSpcReduction="20000"/>
          </a:bodyPr>
          <a:lstStyle/>
          <a:p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Навички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здійснення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безпечної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прагнення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збереження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навколишнього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середовища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Здатність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проектувати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технологічний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процес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виробництва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продукції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складати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необхідну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нормативну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документацію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напівфабрикати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готову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кулінарну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продукцію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Здатність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оцінювати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забезпечувати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якість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продукції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та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послуг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підприємствах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сфери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гостинності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ea typeface="Times New Roman" panose="02020603050405020304" pitchFamily="18" charset="0"/>
              <a:cs typeface="Times New Roman" pitchFamily="18" charset="0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endParaRPr lang="ru-RU" dirty="0">
              <a:solidFill>
                <a:srgbClr val="00206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20000"/>
              </a:lnSpc>
              <a:spcBef>
                <a:spcPts val="0"/>
              </a:spcBef>
            </a:pPr>
            <a:endParaRPr lang="ru-RU" sz="2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endParaRPr lang="uk-UA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endParaRPr lang="uk-UA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endParaRPr lang="ru-RU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uk-UA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знання та розуміння предметної області та розуміння специфіки професійної діяльності;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endParaRPr lang="uk-UA" sz="2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uk-UA" sz="22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здатність </a:t>
            </a:r>
            <a:r>
              <a:rPr lang="uk-UA" sz="2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виконувати професійні обов’язки фахівця з готельної і ресторанної справи</a:t>
            </a:r>
            <a:r>
              <a:rPr lang="uk-UA" sz="22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endParaRPr lang="uk-UA" sz="2200" dirty="0" smtClean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uk-UA" sz="22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мовленева </a:t>
            </a:r>
            <a:r>
              <a:rPr lang="uk-UA" sz="2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компетенція – адекватно й доречно послуговуватися мовленням у конкретних ситуаціях спілкування по темам інфраструктури готельного і ресторанного господарства, використовуючи задля цього засоби виразності мовлення.</a:t>
            </a:r>
            <a:endParaRPr lang="ru-RU" sz="2200" dirty="0">
              <a:solidFill>
                <a:srgbClr val="00206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0000"/>
              </a:lnSpc>
              <a:spcBef>
                <a:spcPts val="0"/>
              </a:spcBef>
            </a:pPr>
            <a:endParaRPr lang="uk-UA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10000"/>
              </a:lnSpc>
              <a:spcBef>
                <a:spcPts val="0"/>
              </a:spcBef>
            </a:pPr>
            <a:endParaRPr lang="uk-UA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Судова економічна експертиза - «ЧРТПП» –Все для успішного бізнесу!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264" y="260648"/>
            <a:ext cx="6552728" cy="327636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Экономическая экспертиза. Судебная экономическая экспертиз - цели ...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276" y="3689648"/>
            <a:ext cx="6336704" cy="316835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Новый порядок ведения кассовых операций и наличных расчетов ...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r="27525"/>
          <a:stretch/>
        </p:blipFill>
        <p:spPr bwMode="auto">
          <a:xfrm>
            <a:off x="6876256" y="262817"/>
            <a:ext cx="2088232" cy="178640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8" name="Picture 10" descr="Судебно-экономическая экспертиза: актуальные проблемы и типичные ...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r="34243"/>
          <a:stretch/>
        </p:blipFill>
        <p:spPr bwMode="auto">
          <a:xfrm>
            <a:off x="6890289" y="2204863"/>
            <a:ext cx="2074200" cy="209417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0" name="Picture 12" descr="Экономическая экспертиза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r="18801"/>
          <a:stretch/>
        </p:blipFill>
        <p:spPr bwMode="auto">
          <a:xfrm>
            <a:off x="6876256" y="4454681"/>
            <a:ext cx="2088232" cy="21907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573691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uk-UA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Теми дисципліни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184576"/>
          </a:xfrm>
        </p:spPr>
        <p:txBody>
          <a:bodyPr>
            <a:normAutofit fontScale="62500" lnSpcReduction="20000"/>
          </a:bodyPr>
          <a:lstStyle/>
          <a:p>
            <a:pPr algn="just">
              <a:lnSpc>
                <a:spcPct val="134000"/>
              </a:lnSpc>
              <a:spcBef>
                <a:spcPts val="0"/>
              </a:spcBef>
            </a:pPr>
            <a:r>
              <a:rPr lang="uk-UA" sz="40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Теоретичні </a:t>
            </a:r>
            <a:r>
              <a:rPr lang="uk-UA" sz="40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основи готельного </a:t>
            </a:r>
            <a:r>
              <a:rPr lang="uk-UA" sz="40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господарства.</a:t>
            </a:r>
            <a:endParaRPr lang="ru-RU" sz="4000" dirty="0">
              <a:solidFill>
                <a:srgbClr val="002060"/>
              </a:solidFill>
            </a:endParaRPr>
          </a:p>
          <a:p>
            <a:pPr algn="just">
              <a:lnSpc>
                <a:spcPct val="134000"/>
              </a:lnSpc>
              <a:spcBef>
                <a:spcPts val="0"/>
              </a:spcBef>
            </a:pPr>
            <a:r>
              <a:rPr lang="uk-UA" sz="40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Основи </a:t>
            </a:r>
            <a:r>
              <a:rPr lang="uk-UA" sz="40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менеджменту готельного бізнесу. Класифікація і загальна характеристика </a:t>
            </a:r>
            <a:r>
              <a:rPr lang="uk-UA" sz="40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послуг.</a:t>
            </a:r>
            <a:endParaRPr lang="ru-RU" sz="4000" dirty="0">
              <a:solidFill>
                <a:srgbClr val="002060"/>
              </a:solidFill>
            </a:endParaRPr>
          </a:p>
          <a:p>
            <a:pPr algn="just">
              <a:lnSpc>
                <a:spcPct val="134000"/>
              </a:lnSpc>
              <a:spcBef>
                <a:spcPts val="0"/>
              </a:spcBef>
            </a:pPr>
            <a:r>
              <a:rPr lang="uk-UA" sz="40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Організація </a:t>
            </a:r>
            <a:r>
              <a:rPr lang="uk-UA" sz="40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надання основних і додаткових </a:t>
            </a:r>
            <a:r>
              <a:rPr lang="uk-UA" sz="40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послуг.</a:t>
            </a:r>
            <a:endParaRPr lang="ru-RU" sz="4000" dirty="0">
              <a:solidFill>
                <a:srgbClr val="002060"/>
              </a:solidFill>
            </a:endParaRPr>
          </a:p>
          <a:p>
            <a:pPr algn="just">
              <a:lnSpc>
                <a:spcPct val="134000"/>
              </a:lnSpc>
              <a:spcBef>
                <a:spcPts val="0"/>
              </a:spcBef>
            </a:pPr>
            <a:r>
              <a:rPr lang="uk-UA" sz="40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Поняття </a:t>
            </a:r>
            <a:r>
              <a:rPr lang="uk-UA" sz="40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та </a:t>
            </a:r>
            <a:r>
              <a:rPr lang="uk-UA" sz="40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особливості якості готельних послуг.</a:t>
            </a:r>
            <a:endParaRPr lang="ru-RU" sz="4000" dirty="0">
              <a:solidFill>
                <a:srgbClr val="002060"/>
              </a:solidFill>
            </a:endParaRPr>
          </a:p>
          <a:p>
            <a:pPr algn="just">
              <a:lnSpc>
                <a:spcPct val="134000"/>
              </a:lnSpc>
              <a:spcBef>
                <a:spcPts val="0"/>
              </a:spcBef>
            </a:pPr>
            <a:r>
              <a:rPr lang="uk-UA" sz="40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Процес </a:t>
            </a:r>
            <a:r>
              <a:rPr lang="uk-UA" sz="40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контролю якості надання послуг: сутність і зміст основних </a:t>
            </a:r>
            <a:r>
              <a:rPr lang="uk-UA" sz="40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етапів.</a:t>
            </a:r>
            <a:endParaRPr lang="ru-RU" sz="4000" dirty="0">
              <a:solidFill>
                <a:srgbClr val="002060"/>
              </a:solidFill>
            </a:endParaRPr>
          </a:p>
          <a:p>
            <a:pPr algn="just">
              <a:lnSpc>
                <a:spcPct val="134000"/>
              </a:lnSpc>
              <a:spcBef>
                <a:spcPts val="0"/>
              </a:spcBef>
            </a:pPr>
            <a:r>
              <a:rPr lang="uk-UA" sz="40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Оцінка </a:t>
            </a:r>
            <a:r>
              <a:rPr lang="uk-UA" sz="40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якості </a:t>
            </a:r>
            <a:r>
              <a:rPr lang="uk-UA" sz="40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обслуговування.</a:t>
            </a:r>
            <a:endParaRPr lang="ru-RU" sz="4000" dirty="0">
              <a:solidFill>
                <a:srgbClr val="002060"/>
              </a:solidFill>
            </a:endParaRPr>
          </a:p>
          <a:p>
            <a:pPr algn="just">
              <a:lnSpc>
                <a:spcPct val="134000"/>
              </a:lnSpc>
              <a:spcBef>
                <a:spcPts val="0"/>
              </a:spcBef>
            </a:pPr>
            <a:r>
              <a:rPr lang="uk-UA" sz="40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Поняття </a:t>
            </a:r>
            <a:r>
              <a:rPr lang="uk-UA" sz="40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експертизи, мета, завдання, </a:t>
            </a:r>
            <a:r>
              <a:rPr lang="uk-UA" sz="40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класифікація.</a:t>
            </a:r>
            <a:endParaRPr lang="ru-RU" sz="4000" dirty="0">
              <a:solidFill>
                <a:srgbClr val="002060"/>
              </a:solidFill>
            </a:endParaRPr>
          </a:p>
          <a:p>
            <a:pPr algn="just">
              <a:lnSpc>
                <a:spcPct val="134000"/>
              </a:lnSpc>
              <a:spcBef>
                <a:spcPts val="0"/>
              </a:spcBef>
            </a:pPr>
            <a:r>
              <a:rPr lang="uk-UA" sz="40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Організація </a:t>
            </a:r>
            <a:r>
              <a:rPr lang="uk-UA" sz="40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і техніка проведення експертизи якості готельних </a:t>
            </a:r>
            <a:r>
              <a:rPr lang="uk-UA" sz="40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послуг.</a:t>
            </a:r>
            <a:endParaRPr lang="ru-RU" sz="4000" dirty="0">
              <a:solidFill>
                <a:srgbClr val="002060"/>
              </a:solidFill>
            </a:endParaRPr>
          </a:p>
          <a:p>
            <a:pPr algn="just">
              <a:lnSpc>
                <a:spcPct val="134000"/>
              </a:lnSpc>
              <a:spcBef>
                <a:spcPts val="0"/>
              </a:spcBef>
            </a:pPr>
            <a:endParaRPr lang="ru-RU" sz="4000" dirty="0">
              <a:solidFill>
                <a:srgbClr val="002060"/>
              </a:solidFill>
            </a:endParaRPr>
          </a:p>
          <a:p>
            <a:pPr algn="just">
              <a:lnSpc>
                <a:spcPct val="110000"/>
              </a:lnSpc>
              <a:spcBef>
                <a:spcPts val="0"/>
              </a:spcBef>
            </a:pPr>
            <a:endParaRPr lang="ru-RU" dirty="0"/>
          </a:p>
          <a:p>
            <a:pPr algn="just">
              <a:lnSpc>
                <a:spcPct val="110000"/>
              </a:lnSpc>
              <a:spcBef>
                <a:spcPts val="0"/>
              </a:spcBef>
            </a:pPr>
            <a:endParaRPr lang="uk-UA" b="1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10000"/>
              </a:lnSpc>
              <a:spcBef>
                <a:spcPts val="0"/>
              </a:spcBef>
            </a:pPr>
            <a:endParaRPr lang="ru-RU" dirty="0"/>
          </a:p>
          <a:p>
            <a:pPr lvl="0" algn="just">
              <a:lnSpc>
                <a:spcPct val="110000"/>
              </a:lnSpc>
              <a:spcBef>
                <a:spcPts val="0"/>
              </a:spcBef>
            </a:pPr>
            <a:endParaRPr lang="ru-RU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uk-UA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Список рекомендованих джерел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44415" y="2132856"/>
            <a:ext cx="8229600" cy="4392488"/>
          </a:xfrm>
        </p:spPr>
        <p:txBody>
          <a:bodyPr>
            <a:normAutofit fontScale="70000" lnSpcReduction="20000"/>
          </a:bodyPr>
          <a:lstStyle/>
          <a:p>
            <a:pPr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uk-UA" sz="28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</a:t>
            </a:r>
            <a:r>
              <a:rPr lang="uk-UA" sz="28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Круль Г. Я. Основи готельної справи. – К.: ЦУЛ, 2011. – 368 с.</a:t>
            </a:r>
            <a:endParaRPr lang="ru-RU" sz="2400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uk-UA" sz="28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2. Мальська М. П., Пандяк І. Г. Готельний бізнес: теорія та практика. – К.: ЦУЛ, 2012. – 472 с.</a:t>
            </a:r>
            <a:endParaRPr lang="ru-RU" sz="2400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uk-UA" sz="28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3. Мунін Г. Б., </a:t>
            </a:r>
            <a:r>
              <a:rPr lang="uk-UA" sz="28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Карягін</a:t>
            </a:r>
            <a:r>
              <a:rPr lang="uk-UA" sz="28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Ю. О., Роглєв Х. Й., Руденко С. І. Менеджмент готельно-ресторанного бізнесу. – К.: Кондар, 2008. – 460 с.</a:t>
            </a:r>
            <a:endParaRPr lang="ru-RU" sz="2400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uk-UA" sz="28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4. Мунін Г. Б., Змійов А. О., Зівнов`єв Г. О., Самарцев Є. В. Управління сучасним готельним комплексом. – К.: Ліра, 2005. – 520 с.</a:t>
            </a:r>
            <a:endParaRPr lang="ru-RU" sz="2400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uk-UA" sz="28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5. Сахно Є.Ю., Дорош М.С. Менеджмент сервісу. Теорія та практика: Навч. посіб. — К.: Центр учбової літератури, 2010. – 328 с.</a:t>
            </a:r>
            <a:endParaRPr lang="ru-RU" sz="2400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 algn="just">
              <a:lnSpc>
                <a:spcPct val="150000"/>
              </a:lnSpc>
              <a:buFont typeface="Times New Roman" panose="02020603050405020304" pitchFamily="18" charset="0"/>
              <a:buAutoNum type="arabicPeriod"/>
              <a:tabLst>
                <a:tab pos="149225" algn="l"/>
              </a:tabLst>
            </a:pPr>
            <a:endParaRPr lang="uk-UA" sz="2800" dirty="0" smtClean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50000"/>
              </a:lnSpc>
              <a:buFont typeface="Times New Roman" panose="02020603050405020304" pitchFamily="18" charset="0"/>
              <a:buAutoNum type="arabicPeriod"/>
              <a:tabLst>
                <a:tab pos="149225" algn="l"/>
              </a:tabLst>
            </a:pPr>
            <a:endParaRPr lang="ru-RU" sz="2000" dirty="0">
              <a:solidFill>
                <a:srgbClr val="00206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 algn="just">
              <a:spcBef>
                <a:spcPts val="0"/>
              </a:spcBef>
              <a:buFont typeface="+mj-lt"/>
              <a:buAutoNum type="arabicPeriod"/>
            </a:pPr>
            <a:endParaRPr lang="ru-RU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 algn="just">
              <a:spcBef>
                <a:spcPts val="0"/>
              </a:spcBef>
              <a:buFont typeface="+mj-lt"/>
              <a:buAutoNum type="arabicPeriod"/>
            </a:pPr>
            <a:endParaRPr lang="ru-RU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/>
            </a:pP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273215" y="1151175"/>
            <a:ext cx="4572000" cy="545919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>
              <a:lnSpc>
                <a:spcPct val="150000"/>
              </a:lnSpc>
              <a:spcAft>
                <a:spcPts val="0"/>
              </a:spcAft>
              <a:tabLst>
                <a:tab pos="149225" algn="l"/>
              </a:tabLst>
            </a:pPr>
            <a:r>
              <a:rPr lang="ru-RU" sz="22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Основна література </a:t>
            </a:r>
            <a:endParaRPr lang="ru-RU" sz="2200" b="1" dirty="0">
              <a:solidFill>
                <a:srgbClr val="00206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476672"/>
            <a:ext cx="8229600" cy="6048672"/>
          </a:xfrm>
        </p:spPr>
        <p:txBody>
          <a:bodyPr>
            <a:normAutofit fontScale="62500" lnSpcReduction="20000"/>
          </a:bodyPr>
          <a:lstStyle/>
          <a:p>
            <a:pPr algn="ctr">
              <a:buNone/>
              <a:tabLst>
                <a:tab pos="4122738" algn="l"/>
              </a:tabLst>
            </a:pPr>
            <a:r>
              <a:rPr lang="uk-UA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Додаткова</a:t>
            </a:r>
            <a:endParaRPr lang="ru-RU" sz="2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uk-UA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</a:t>
            </a:r>
            <a:r>
              <a:rPr lang="uk-UA" sz="24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uk-UA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Архіпов В. В., Іванникова Т. В., Архіпова А. В. Ресторанна справа: асортимент, технологія і управління якістю продукції в сучасному ресторані. – К.: Фірма Інкос; Центр навч. літ., 2007. – 382 с.</a:t>
            </a:r>
            <a:endParaRPr lang="ru-RU" sz="2000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uk-UA" sz="24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2. </a:t>
            </a:r>
            <a:r>
              <a:rPr lang="uk-UA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Головко О. М., Кампов Н. С., Махлинець С. С., Симочко Г. В. Організація готельного господарства. – К.: Кондор, 2011. – 410 с.</a:t>
            </a:r>
            <a:endParaRPr lang="ru-RU" sz="2000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uk-UA" sz="24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3. </a:t>
            </a:r>
            <a:r>
              <a:rPr lang="uk-UA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Нечаюк Л. І., Нечаюк Н. О. Готельно-ресторанний бізнес: Менеджмент. – К.: ЦУЛ, 2009. – 344 с.</a:t>
            </a:r>
            <a:endParaRPr lang="ru-RU" sz="2000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uk-UA" sz="24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4. </a:t>
            </a:r>
            <a:r>
              <a:rPr lang="uk-UA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Роглєв Х. Й. Основи готельного менеджменту. – К.: Кондор, 2005. – 408 с</a:t>
            </a:r>
            <a:r>
              <a:rPr lang="uk-UA" sz="24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sz="2000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 algn="just">
              <a:lnSpc>
                <a:spcPct val="150000"/>
              </a:lnSpc>
              <a:buFont typeface="Times New Roman" panose="02020603050405020304" pitchFamily="18" charset="0"/>
              <a:buAutoNum type="arabicPeriod"/>
              <a:tabLst>
                <a:tab pos="149225" algn="l"/>
              </a:tabLst>
            </a:pPr>
            <a:endParaRPr lang="uk-UA" sz="2400" dirty="0" smtClean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ctr">
              <a:spcBef>
                <a:spcPts val="0"/>
              </a:spcBef>
              <a:buNone/>
            </a:pPr>
            <a:r>
              <a:rPr lang="uk-UA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Електронні ресурси</a:t>
            </a:r>
            <a:endParaRPr lang="ru-RU" sz="2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1. 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2"/>
              </a:rPr>
              <a:t>http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2"/>
              </a:rPr>
              <a:t>://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2"/>
              </a:rPr>
              <a:t>pidruchniki.com/</a:t>
            </a:r>
            <a:endParaRPr lang="ru-RU" sz="2400" dirty="0" smtClean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2. 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3"/>
              </a:rPr>
              <a:t>http://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3"/>
              </a:rPr>
              <a:t>www.uazakon.com/documents/date_4y/pg_iiclxd.htm</a:t>
            </a:r>
            <a:endParaRPr lang="ru-RU" sz="2400" dirty="0" smtClean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3. </a:t>
            </a:r>
            <a:r>
              <a:rPr lang="en-US" sz="2400" u="sng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4"/>
              </a:rPr>
              <a:t>http</a:t>
            </a:r>
            <a:r>
              <a:rPr lang="ru-RU" sz="2400" u="sng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4"/>
              </a:rPr>
              <a:t>://</a:t>
            </a:r>
            <a:r>
              <a:rPr lang="en-US" sz="2400" u="sng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4"/>
              </a:rPr>
              <a:t>www</a:t>
            </a:r>
            <a:r>
              <a:rPr lang="ru-RU" sz="2400" u="sng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4"/>
              </a:rPr>
              <a:t>.</a:t>
            </a:r>
            <a:r>
              <a:rPr lang="en-US" sz="2400" u="sng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4"/>
              </a:rPr>
              <a:t>vs</a:t>
            </a:r>
            <a:r>
              <a:rPr lang="ru-RU" sz="2400" u="sng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4"/>
              </a:rPr>
              <a:t>.</a:t>
            </a:r>
            <a:r>
              <a:rPr lang="en-US" sz="2400" u="sng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4"/>
              </a:rPr>
              <a:t>com</a:t>
            </a:r>
            <a:r>
              <a:rPr lang="ru-RU" sz="2400" u="sng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4"/>
              </a:rPr>
              <a:t>.</a:t>
            </a:r>
            <a:r>
              <a:rPr lang="en-US" sz="2400" u="sng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4"/>
              </a:rPr>
              <a:t>ua</a:t>
            </a:r>
            <a:r>
              <a:rPr lang="ru-RU" sz="2400" u="sng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</a:p>
          <a:p>
            <a:pPr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4. 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5"/>
              </a:rPr>
              <a:t>http://grtb.com.ua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5"/>
              </a:rPr>
              <a:t>/</a:t>
            </a:r>
            <a:endParaRPr lang="ru-RU" sz="2400" dirty="0" smtClean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5. 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6"/>
              </a:rPr>
              <a:t>http://tppua.org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6"/>
              </a:rPr>
              <a:t>/</a:t>
            </a:r>
            <a:endParaRPr lang="ru-RU" sz="2400" dirty="0" smtClean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6. 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7"/>
              </a:rPr>
              <a:t>http://www.csm.kiev.ua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7"/>
              </a:rPr>
              <a:t>/</a:t>
            </a:r>
            <a:endParaRPr lang="ru-RU" sz="2400" dirty="0" smtClean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0" algn="just">
              <a:lnSpc>
                <a:spcPct val="150000"/>
              </a:lnSpc>
              <a:spcAft>
                <a:spcPts val="0"/>
              </a:spcAft>
              <a:buNone/>
            </a:pPr>
            <a:endParaRPr lang="ru-RU" sz="2000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lvl="0" indent="0" algn="just">
              <a:lnSpc>
                <a:spcPct val="150000"/>
              </a:lnSpc>
              <a:buNone/>
            </a:pPr>
            <a:endParaRPr lang="ru-RU" sz="1800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+mj-lt"/>
              <a:buAutoNum type="arabicPeriod"/>
            </a:pPr>
            <a:endParaRPr lang="uk-UA" sz="2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Font typeface="+mj-lt"/>
              <a:buAutoNum type="arabicPeriod"/>
            </a:pPr>
            <a:endParaRPr lang="uk-UA" sz="2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spcBef>
                <a:spcPts val="0"/>
              </a:spcBef>
              <a:buFont typeface="Arial" pitchFamily="34" charset="0"/>
              <a:buAutoNum type="arabicPeriod"/>
              <a:tabLst>
                <a:tab pos="4122738" algn="l"/>
              </a:tabLst>
            </a:pPr>
            <a:endParaRPr lang="ru-RU" sz="2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Font typeface="Arial" pitchFamily="34" charset="0"/>
              <a:buAutoNum type="arabicPeriod"/>
              <a:tabLst>
                <a:tab pos="4122738" algn="l"/>
              </a:tabLst>
            </a:pPr>
            <a:endParaRPr lang="ru-RU" sz="2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Font typeface="Arial" pitchFamily="34" charset="0"/>
              <a:buAutoNum type="arabicPeriod"/>
              <a:tabLst>
                <a:tab pos="4122738" algn="l"/>
              </a:tabLst>
            </a:pPr>
            <a:endParaRPr lang="ru-RU" sz="2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AutoNum type="arabicPeriod"/>
              <a:tabLst>
                <a:tab pos="4122738" algn="l"/>
              </a:tabLst>
            </a:pPr>
            <a:endParaRPr lang="ru-RU" sz="2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Переведення балів ЗНО в оцінку ДПА. Таблиця переведення балів ЗНО ...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16632"/>
            <a:ext cx="8640960" cy="666936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402012303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666</Words>
  <Application>Microsoft Office PowerPoint</Application>
  <PresentationFormat>Экран (4:3)</PresentationFormat>
  <Paragraphs>67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“ Експертиза якості надання послуг готельного і ресторанного господарства”</vt:lpstr>
      <vt:lpstr>Мета дисципліни</vt:lpstr>
      <vt:lpstr>Компетенції:</vt:lpstr>
      <vt:lpstr>Слайд 4</vt:lpstr>
      <vt:lpstr>Слайд 5</vt:lpstr>
      <vt:lpstr>Теми дисципліни</vt:lpstr>
      <vt:lpstr>Список рекомендованих джерел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Дисципліна вільного вибору студента “Історія туризму”</dc:title>
  <dc:creator>Егор</dc:creator>
  <cp:lastModifiedBy>iyudin</cp:lastModifiedBy>
  <cp:revision>13</cp:revision>
  <dcterms:created xsi:type="dcterms:W3CDTF">2020-06-07T08:21:14Z</dcterms:created>
  <dcterms:modified xsi:type="dcterms:W3CDTF">2021-01-21T15:13:40Z</dcterms:modified>
</cp:coreProperties>
</file>